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6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7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7483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76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93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52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66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2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9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4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3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0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8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D6FF-FDA0-4E5A-A790-4A0C6F740F9B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597F20-1737-4D7A-930B-06DA4FCDD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9041" y="95533"/>
            <a:ext cx="10959152" cy="3043451"/>
          </a:xfrm>
        </p:spPr>
        <p:txBody>
          <a:bodyPr/>
          <a:lstStyle/>
          <a:p>
            <a:pPr rtl="1"/>
            <a:r>
              <a:rPr lang="fa-IR" b="1" dirty="0" smtClean="0">
                <a:solidFill>
                  <a:srgbClr val="FF0000"/>
                </a:solidFill>
              </a:rPr>
              <a:t>حفظ محیط ایمن در بخش های روانپزشکی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 Milieu in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Psychiatric Wards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حسین نامدار </a:t>
            </a:r>
          </a:p>
          <a:p>
            <a:r>
              <a:rPr lang="fa-IR" b="1" dirty="0" smtClean="0">
                <a:solidFill>
                  <a:srgbClr val="FF0000"/>
                </a:solidFill>
              </a:rPr>
              <a:t>دانشیار گروه روانپرستاری دانشکده پرستاری و مامایی تبریز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63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6" y="0"/>
            <a:ext cx="9485194" cy="111911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rgbClr val="FF0000"/>
                </a:solidFill>
              </a:rPr>
              <a:t>عوامل مرتبط با وقوع حوادث در بخش روانپزشکی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873457"/>
            <a:ext cx="9935569" cy="577300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عوامل سیستمی 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منابع ناکافی( کارکنان ، بودجه)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نظارت ناکافی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بوروکراسی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فقدان سیاست ها و دستور العمل ها و یا دستورات بدون منابع اجرایی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فقدان برنامه هماهنگ و موثر ترخیص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کمبود </a:t>
            </a:r>
            <a:r>
              <a:rPr lang="fa-IR" b="1" dirty="0" smtClean="0">
                <a:solidFill>
                  <a:schemeClr val="tx1"/>
                </a:solidFill>
              </a:rPr>
              <a:t>ابزارها </a:t>
            </a:r>
            <a:r>
              <a:rPr lang="fa-IR" b="1" dirty="0" smtClean="0">
                <a:solidFill>
                  <a:schemeClr val="tx1"/>
                </a:solidFill>
              </a:rPr>
              <a:t>و مدیریت خطر مختص بخش های روانپزشکی 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استفاده نامناسب از ابزارهای استاندارشده موجود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ترکیب کارکنان</a:t>
            </a:r>
          </a:p>
          <a:p>
            <a:pPr marL="0" indent="0" algn="r" rtl="1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0"/>
            <a:ext cx="9312827" cy="1037230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مقدمه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46413"/>
            <a:ext cx="9080815" cy="5404512"/>
          </a:xfrm>
        </p:spPr>
        <p:txBody>
          <a:bodyPr>
            <a:normAutofit/>
          </a:bodyPr>
          <a:lstStyle/>
          <a:p>
            <a:pPr algn="just" rtl="1"/>
            <a:r>
              <a:rPr lang="fa-IR" b="1" dirty="0" smtClean="0"/>
              <a:t>ایمنی بیمار یکی از موضوعات مهم در سلامت است.</a:t>
            </a:r>
          </a:p>
          <a:p>
            <a:pPr algn="just" rtl="1"/>
            <a:endParaRPr lang="fa-IR" b="1" dirty="0" smtClean="0"/>
          </a:p>
          <a:p>
            <a:pPr algn="just" rtl="1"/>
            <a:r>
              <a:rPr lang="fa-IR" b="1" dirty="0" smtClean="0"/>
              <a:t>تخمین زده می شود که در کشورهای پیشرفته از هر ده بیمار، یک بیمار موقع دریافت مراقبت سلامتی آسیب می بیند.</a:t>
            </a:r>
          </a:p>
          <a:p>
            <a:pPr algn="just" rtl="1"/>
            <a:endParaRPr lang="fa-IR" b="1" dirty="0" smtClean="0"/>
          </a:p>
          <a:p>
            <a:pPr algn="just" rtl="1"/>
            <a:r>
              <a:rPr lang="fa-IR" b="1" dirty="0" smtClean="0"/>
              <a:t>منظور از ایمنی بیمار انجام فعالیت های هماهنگ برای جلوگیری از آسیب های قابل پیشگیری ناشی از فرایند مراقبت های سلامتی به بیمار است.</a:t>
            </a:r>
          </a:p>
          <a:p>
            <a:pPr algn="just" rtl="1"/>
            <a:endParaRPr lang="fa-IR" b="1" dirty="0"/>
          </a:p>
          <a:p>
            <a:pPr algn="just" rtl="1"/>
            <a:r>
              <a:rPr lang="fa-IR" b="1" dirty="0" smtClean="0"/>
              <a:t>بخش های روانپزشکی از نظر بروز حوادث و آسیب ها جز بخش های با خطر بالا ارزیابی می شود.</a:t>
            </a:r>
          </a:p>
          <a:p>
            <a:pPr algn="just" rtl="1"/>
            <a:r>
              <a:rPr lang="fa-IR" b="1" dirty="0" smtClean="0"/>
              <a:t>بخش های بستری بعنوان محیطی که فرد در آن زندگی می کند، نقش تعیین کننده بر رفتار بیمار دارد.</a:t>
            </a:r>
          </a:p>
          <a:p>
            <a:pPr algn="just" rtl="1"/>
            <a:r>
              <a:rPr lang="fa-IR" b="1" dirty="0" smtClean="0"/>
              <a:t>منظور از محیط (</a:t>
            </a:r>
            <a:r>
              <a:rPr lang="en-US" b="1" dirty="0"/>
              <a:t>milieu</a:t>
            </a:r>
            <a:r>
              <a:rPr lang="fa-IR" b="1" dirty="0" smtClean="0"/>
              <a:t> ) شامل کلیه شرایط، اوضاع و احوال خارجی که فرد را در برگرفته است می شود.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145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023582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مقدمه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1570"/>
            <a:ext cx="11914495" cy="6066429"/>
          </a:xfrm>
        </p:spPr>
        <p:txBody>
          <a:bodyPr>
            <a:normAutofit/>
          </a:bodyPr>
          <a:lstStyle/>
          <a:p>
            <a:pPr algn="just" rtl="1"/>
            <a:endParaRPr lang="en-US" b="1" dirty="0" smtClean="0"/>
          </a:p>
          <a:p>
            <a:pPr algn="just" rtl="1"/>
            <a:r>
              <a:rPr lang="fa-IR" b="1" dirty="0" smtClean="0"/>
              <a:t>محیط </a:t>
            </a:r>
            <a:r>
              <a:rPr lang="fa-IR" b="1" dirty="0" smtClean="0"/>
              <a:t>شامل </a:t>
            </a:r>
            <a:r>
              <a:rPr lang="fa-IR" b="1" dirty="0"/>
              <a:t>منابع انسانی و غیرانسانی است. بنابراین عوامل تشکیل­دهنده­ی محیط شامل</a:t>
            </a:r>
            <a:r>
              <a:rPr lang="fa-IR" b="1" dirty="0" smtClean="0"/>
              <a:t>:</a:t>
            </a:r>
          </a:p>
          <a:p>
            <a:pPr algn="just" rtl="1"/>
            <a:endParaRPr lang="fa-IR" b="1" dirty="0"/>
          </a:p>
          <a:p>
            <a:pPr algn="just" rtl="1"/>
            <a:r>
              <a:rPr lang="fa-IR" b="1" dirty="0"/>
              <a:t> ساختمان بیمارستان و بخش</a:t>
            </a:r>
            <a:r>
              <a:rPr lang="fa-IR" b="1" dirty="0" smtClean="0"/>
              <a:t>، </a:t>
            </a:r>
            <a:r>
              <a:rPr lang="fa-IR" b="1" dirty="0"/>
              <a:t>ارتباطات انسانی </a:t>
            </a:r>
            <a:r>
              <a:rPr lang="fa-IR" b="1" dirty="0" smtClean="0"/>
              <a:t>و  </a:t>
            </a:r>
            <a:r>
              <a:rPr lang="fa-IR" b="1" dirty="0"/>
              <a:t>فعالیت‌های </a:t>
            </a:r>
            <a:r>
              <a:rPr lang="fa-IR" b="1" dirty="0" smtClean="0"/>
              <a:t>بخشی </a:t>
            </a:r>
            <a:r>
              <a:rPr lang="fa-IR" b="1" dirty="0"/>
              <a:t>است. </a:t>
            </a:r>
            <a:endParaRPr lang="fa-IR" b="1" dirty="0" smtClean="0"/>
          </a:p>
          <a:p>
            <a:pPr algn="just" rtl="1"/>
            <a:endParaRPr lang="fa-IR" b="1" dirty="0" smtClean="0"/>
          </a:p>
          <a:p>
            <a:pPr algn="just" rtl="1"/>
            <a:r>
              <a:rPr lang="fa-IR" b="1" dirty="0"/>
              <a:t>توجه به محیط سابقه تاریخی در پرستاری دارد؛ به طوری­که يك قرن پيش فلورانس نايتينگل تاكيد كرد كه محيط مناسب در بهبود بيماران نقش مهمي ایفا می­کند</a:t>
            </a:r>
            <a:r>
              <a:rPr lang="fa-IR" b="1" dirty="0" smtClean="0"/>
              <a:t>.</a:t>
            </a:r>
          </a:p>
          <a:p>
            <a:pPr algn="just" rtl="1"/>
            <a:endParaRPr lang="fa-IR" b="1" dirty="0"/>
          </a:p>
          <a:p>
            <a:pPr algn="just" rtl="1"/>
            <a:r>
              <a:rPr lang="fa-IR" b="1" dirty="0" smtClean="0"/>
              <a:t>محیط بخش های روانپزشکی جز مهم اما مورد غفلت واقع شده در مراقبت های روانپزشکی است</a:t>
            </a:r>
            <a:r>
              <a:rPr lang="fa-IR" b="1" dirty="0" smtClean="0"/>
              <a:t>.</a:t>
            </a:r>
          </a:p>
          <a:p>
            <a:pPr algn="just" rtl="1"/>
            <a:endParaRPr lang="fa-IR" b="1" dirty="0" smtClean="0"/>
          </a:p>
          <a:p>
            <a:pPr algn="just" rtl="1"/>
            <a:r>
              <a:rPr lang="fa-IR" b="1" dirty="0" smtClean="0"/>
              <a:t>علی </a:t>
            </a:r>
            <a:r>
              <a:rPr lang="fa-IR" b="1" dirty="0"/>
              <a:t>رغم پیشرفت­های وسیع در طول پنجاه سال گذشته در زمینه­ی روانپزشکی نظیر پیشرفت­های درمان دارویی، هنوز میزان </a:t>
            </a:r>
            <a:r>
              <a:rPr lang="fa-IR" b="1" dirty="0" smtClean="0"/>
              <a:t>آزارها</a:t>
            </a:r>
            <a:r>
              <a:rPr lang="en-US" b="1" dirty="0" smtClean="0"/>
              <a:t>assaults</a:t>
            </a:r>
            <a:r>
              <a:rPr lang="en-US" b="1" dirty="0"/>
              <a:t>) </a:t>
            </a:r>
            <a:r>
              <a:rPr lang="fa-IR" b="1" dirty="0"/>
              <a:t>)</a:t>
            </a:r>
            <a:r>
              <a:rPr lang="fa-IR" b="1" dirty="0" smtClean="0"/>
              <a:t>در </a:t>
            </a:r>
            <a:r>
              <a:rPr lang="fa-IR" b="1" dirty="0"/>
              <a:t>بخش­های مراقبت حاد کاهش پیدا نکرده است. یافته­های مطالعات نشان می دهد که بیماران اغلب احساس ناامنی در بخش می­کنند</a:t>
            </a:r>
            <a:r>
              <a:rPr lang="fa-IR" b="1" dirty="0" smtClean="0"/>
              <a:t>.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9026224" cy="928048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مقدمه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655093"/>
            <a:ext cx="10058400" cy="5936776"/>
          </a:xfrm>
        </p:spPr>
        <p:txBody>
          <a:bodyPr>
            <a:normAutofit/>
          </a:bodyPr>
          <a:lstStyle/>
          <a:p>
            <a:pPr algn="r" rtl="1"/>
            <a:endParaRPr lang="fa-IR" b="1" dirty="0" smtClean="0"/>
          </a:p>
          <a:p>
            <a:pPr algn="r" rtl="1"/>
            <a:r>
              <a:rPr lang="fa-IR" b="1" dirty="0" smtClean="0"/>
              <a:t>ایجاد </a:t>
            </a:r>
            <a:r>
              <a:rPr lang="fa-IR" b="1" dirty="0"/>
              <a:t>و حفظ محیط ایمن، یک بخش مهم از مراقبت در بخش­های روانپزشکی می­باشد</a:t>
            </a:r>
            <a:r>
              <a:rPr lang="fa-IR" b="1" dirty="0" smtClean="0"/>
              <a:t>.</a:t>
            </a:r>
          </a:p>
          <a:p>
            <a:pPr algn="r" rtl="1"/>
            <a:endParaRPr lang="fa-IR" b="1" dirty="0" smtClean="0"/>
          </a:p>
          <a:p>
            <a:pPr algn="r" rtl="1"/>
            <a:r>
              <a:rPr lang="fa-IR" b="1" dirty="0"/>
              <a:t>منظور از محیط زندگی عاری از حوادث، زندگی بیمار در یک محیط طبیعی است که نیازهای جسمی، روانی، اجتماعی و معنوی وی تامین می­شود و از طرف دیگر طرح محیط به گونه­ای است که عاری </a:t>
            </a:r>
            <a:r>
              <a:rPr lang="fa-IR" b="1" dirty="0" smtClean="0"/>
              <a:t>از </a:t>
            </a:r>
            <a:r>
              <a:rPr lang="fa-IR" b="1" dirty="0"/>
              <a:t>احتمال بروز حوادث می باشد. </a:t>
            </a:r>
            <a:endParaRPr lang="fa-IR" b="1" dirty="0" smtClean="0"/>
          </a:p>
          <a:p>
            <a:pPr algn="r" rtl="1"/>
            <a:endParaRPr lang="fa-IR" b="1" dirty="0"/>
          </a:p>
          <a:p>
            <a:pPr algn="r" rtl="1"/>
            <a:r>
              <a:rPr lang="fa-IR" b="1" dirty="0" smtClean="0"/>
              <a:t>محیط </a:t>
            </a:r>
            <a:r>
              <a:rPr lang="fa-IR" b="1" dirty="0"/>
              <a:t>درمانی از طریق تغییرات قابل توجه در شرایط محیط زندگی بیمار اثربخشی سایر درمان‌ها افزایش می‌یابد</a:t>
            </a:r>
            <a:r>
              <a:rPr lang="fa-IR" b="1" dirty="0" smtClean="0"/>
              <a:t>.</a:t>
            </a:r>
          </a:p>
          <a:p>
            <a:pPr algn="r" rtl="1"/>
            <a:endParaRPr lang="fa-IR" b="1" dirty="0"/>
          </a:p>
          <a:p>
            <a:pPr algn="r" rtl="1"/>
            <a:r>
              <a:rPr lang="fa-IR" b="1" dirty="0"/>
              <a:t>کارکنان نیز به عنوان بخشی از محیط احساس ایمنی نمی کنند</a:t>
            </a:r>
            <a:r>
              <a:rPr lang="fa-IR" b="1" dirty="0" smtClean="0"/>
              <a:t>.</a:t>
            </a:r>
          </a:p>
          <a:p>
            <a:pPr algn="r" rtl="1"/>
            <a:endParaRPr lang="fa-IR" b="1" dirty="0"/>
          </a:p>
          <a:p>
            <a:pPr algn="r" rtl="1"/>
            <a:r>
              <a:rPr lang="fa-IR" b="1" dirty="0"/>
              <a:t> در مطالعات مختلف کارکنان تجربه خشونت فیزیکی، عاطفی و کلامی را گزارش کرده‌اند.</a:t>
            </a:r>
          </a:p>
          <a:p>
            <a:pPr algn="r" rtl="1"/>
            <a:r>
              <a:rPr lang="fa-IR" b="1" dirty="0"/>
              <a:t>  این تجارب علاوه بر تاثیر منفی بر سلامت جسمی و روانی، بر کیفیت ارائه مراقبت و شیوه تعامل با بیماران تاثیر می گذارد. </a:t>
            </a:r>
            <a:endParaRPr lang="fa-IR" b="1" dirty="0" smtClean="0"/>
          </a:p>
          <a:p>
            <a:pPr algn="r" rtl="1"/>
            <a:endParaRPr lang="fa-IR" b="1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5534"/>
            <a:ext cx="8596668" cy="873457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مقدمه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968991"/>
            <a:ext cx="10617957" cy="5889009"/>
          </a:xfrm>
        </p:spPr>
        <p:txBody>
          <a:bodyPr/>
          <a:lstStyle/>
          <a:p>
            <a:pPr lvl="0" algn="r" rtl="1">
              <a:buClr>
                <a:srgbClr val="90C226"/>
              </a:buClr>
            </a:pPr>
            <a:endParaRPr lang="fa-IR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یکی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از ویژگی های محیط درمانی وجود ایمنی برای ساکنین آن است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0" algn="r" rtl="1">
              <a:buClr>
                <a:srgbClr val="90C226"/>
              </a:buClr>
            </a:pPr>
            <a:endParaRPr lang="fa-I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اگرچه فراهم کردن محیط ایمن برای بیماران، خود و دیگران از وظایف پرستاران می­باشد؛ </a:t>
            </a:r>
            <a:endParaRPr lang="fa-IR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اما مطالعات نشان می دهد بیماران بستری محیط ایمن را خودشان برای خودشان فراهم می­کنند( پرهیز از موقعیت ها و افراد خطرناک،درخواست مداخله و نظارت از کارکنان، مرخص شذن زود هنگام یا فرار)، زیرا نمی­توانند به پرستاران جهت ایجاد این نوع محیط اعتماد کنند. </a:t>
            </a:r>
            <a:endParaRPr lang="fa-IR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endParaRPr lang="fa-I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r" rtl="1">
              <a:buClr>
                <a:srgbClr val="90C22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بنابراین نیاز شدید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برای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توجه به ایمنی بیماران در بخش های روانپزشکی احساس می شود.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5" y="0"/>
            <a:ext cx="9867331" cy="750627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حوادث مربوط به ایمنی در بخش های روانپزشکی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2830" y="750627"/>
            <a:ext cx="10754436" cy="5290735"/>
          </a:xfrm>
        </p:spPr>
        <p:txBody>
          <a:bodyPr/>
          <a:lstStyle/>
          <a:p>
            <a:pPr algn="r" rtl="1"/>
            <a:r>
              <a:rPr lang="fa-IR" b="1" dirty="0" smtClean="0"/>
              <a:t>خشونت و پرخاشگری</a:t>
            </a:r>
          </a:p>
          <a:p>
            <a:pPr algn="r" rtl="1"/>
            <a:r>
              <a:rPr lang="fa-IR" b="1" dirty="0"/>
              <a:t>خودکشی (حلق آویز کردن )و </a:t>
            </a:r>
            <a:r>
              <a:rPr lang="fa-IR" b="1" dirty="0" smtClean="0"/>
              <a:t>آسیب به دیگران</a:t>
            </a:r>
          </a:p>
          <a:p>
            <a:pPr algn="r" rtl="1"/>
            <a:r>
              <a:rPr lang="fa-IR" b="1" dirty="0" smtClean="0"/>
              <a:t>سقوط</a:t>
            </a:r>
          </a:p>
          <a:p>
            <a:pPr algn="r" rtl="1"/>
            <a:r>
              <a:rPr lang="fa-IR" b="1" dirty="0" smtClean="0"/>
              <a:t>فرار</a:t>
            </a:r>
          </a:p>
          <a:p>
            <a:pPr algn="r" rtl="1"/>
            <a:r>
              <a:rPr lang="fa-IR" b="1" dirty="0" smtClean="0"/>
              <a:t>عوارض جانبی داروها( مشکل در بلع به خاطر عوارض مانند دیستونی)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16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081" y="0"/>
            <a:ext cx="9758149" cy="750627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</a:rPr>
              <a:t>عوامل مرتبط با وقوع حوادث در بخش روانپزشکی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50627"/>
            <a:ext cx="9776851" cy="5290735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الف :عوامل مرتبط با خصوصیات اختصاصی بخش های روانپزشکی</a:t>
            </a:r>
          </a:p>
          <a:p>
            <a:pPr marL="0" indent="0" algn="r" rtl="1">
              <a:buNone/>
            </a:pPr>
            <a:endParaRPr lang="fa-IR" b="1" dirty="0" smtClean="0">
              <a:solidFill>
                <a:srgbClr val="FF0000"/>
              </a:solidFill>
            </a:endParaRPr>
          </a:p>
          <a:p>
            <a:pPr algn="r" rtl="1"/>
            <a:r>
              <a:rPr lang="fa-IR" b="1" dirty="0" smtClean="0"/>
              <a:t>بخش های پرجمعیت با فضای فیزیکی محدود</a:t>
            </a:r>
          </a:p>
          <a:p>
            <a:pPr algn="r" rtl="1"/>
            <a:r>
              <a:rPr lang="fa-IR" b="1" dirty="0" smtClean="0"/>
              <a:t>بستری بیماران با تشخیص های مختلف </a:t>
            </a:r>
          </a:p>
          <a:p>
            <a:pPr algn="r" rtl="1"/>
            <a:r>
              <a:rPr lang="fa-IR" b="1" dirty="0" smtClean="0"/>
              <a:t>عدم وجود حریم شخصی</a:t>
            </a:r>
          </a:p>
          <a:p>
            <a:pPr algn="r" rtl="1"/>
            <a:r>
              <a:rPr lang="fa-IR" b="1" dirty="0" smtClean="0"/>
              <a:t>عدم فعالیت های سرگرم کننده برای بیماران </a:t>
            </a:r>
          </a:p>
          <a:p>
            <a:pPr algn="r" rtl="1"/>
            <a:r>
              <a:rPr lang="fa-IR" b="1" dirty="0" smtClean="0"/>
              <a:t>معماری نامناسب فضاهای مشترک( نبودن اتاق اختصاصی برای خانم های باردار یا بیماران با افکار خودکشی)</a:t>
            </a:r>
          </a:p>
          <a:p>
            <a:pPr algn="r" rtl="1"/>
            <a:r>
              <a:rPr lang="fa-IR" b="1" dirty="0" smtClean="0"/>
              <a:t>درهای بسته(کاهش فرار ،احساس زندانی بودن)</a:t>
            </a:r>
          </a:p>
          <a:p>
            <a:pPr algn="r" rtl="1"/>
            <a:r>
              <a:rPr lang="fa-IR" b="1" dirty="0" smtClean="0"/>
              <a:t>درمان اجباری</a:t>
            </a:r>
            <a:r>
              <a:rPr lang="en-US" b="1" dirty="0" smtClean="0"/>
              <a:t>) </a:t>
            </a:r>
            <a:r>
              <a:rPr lang="fa-IR" b="1" dirty="0" smtClean="0"/>
              <a:t>دادن حق انتخاب به بیمار بر اساس میزان بصیرت)</a:t>
            </a:r>
          </a:p>
        </p:txBody>
      </p:sp>
    </p:spTree>
    <p:extLst>
      <p:ext uri="{BB962C8B-B14F-4D97-AF65-F5344CB8AC3E}">
        <p14:creationId xmlns:p14="http://schemas.microsoft.com/office/powerpoint/2010/main" val="355183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33" y="1"/>
            <a:ext cx="9567081" cy="887104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</a:rPr>
              <a:t>عوامل مرتبط با وقوع حوادث در بخش روانپزشکی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7" y="764275"/>
            <a:ext cx="10208524" cy="5277087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 </a:t>
            </a:r>
            <a:endParaRPr lang="fa-IR" dirty="0" smtClean="0"/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عوامل </a:t>
            </a:r>
            <a:r>
              <a:rPr lang="fa-IR" b="1" dirty="0" smtClean="0">
                <a:solidFill>
                  <a:srgbClr val="FF0000"/>
                </a:solidFill>
              </a:rPr>
              <a:t>مرتبط با </a:t>
            </a:r>
            <a:r>
              <a:rPr lang="fa-IR" b="1" dirty="0" smtClean="0">
                <a:solidFill>
                  <a:srgbClr val="FF0000"/>
                </a:solidFill>
              </a:rPr>
              <a:t>کارکنان</a:t>
            </a:r>
          </a:p>
          <a:p>
            <a:pPr marL="0" indent="0" algn="r" rtl="1">
              <a:buNone/>
            </a:pPr>
            <a:endParaRPr lang="fa-IR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بی علاقه و غیر قابل انعطاف بودن کارکنان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اعمال قدرت(دستوری) از سوی کارکنان به بیماران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عدم اجرای یکنواخت قوانین و مقررات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نداشتن تحصیلات یا مهارت های مرتبط با مراقبت از بیماران مبتلا به اختلالات روانپزشکی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عقاید استیگمازده کارکنان در مورد بیماری های روانپزشکی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عدم تعهد به شرح وظایف و نقش تامین کننده در ایمنی بیمار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خستگی و بی حوصلگلی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0"/>
            <a:ext cx="9804147" cy="682388"/>
          </a:xfrm>
        </p:spPr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FF0000"/>
                </a:solidFill>
              </a:rPr>
              <a:t>عوامل مرتبط با وقوع حوادث در بخش روانپزشکی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805219"/>
            <a:ext cx="10508776" cy="585488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عوامل مرتبط با بیمار</a:t>
            </a:r>
          </a:p>
          <a:p>
            <a:pPr marL="0" indent="0" algn="r" rtl="1">
              <a:buNone/>
            </a:pPr>
            <a:endParaRPr lang="fa-IR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داشتن علایم سایکوتیک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افکار خودکشی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رفتار تکانشگری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تجربیات منفی قبلی بیمار مثل تهدید شدن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سوء مصرف مواد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رویدادهای اخیر زندگی بیمار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ترس و احساس ناامنی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تنازع قدرت در بین بیماران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tx1"/>
                </a:solidFill>
              </a:rPr>
              <a:t>آسیب پذیری مرتبط با سن مثل بیماران سالمند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8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</TotalTime>
  <Words>784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Tahoma</vt:lpstr>
      <vt:lpstr>Times New Roman</vt:lpstr>
      <vt:lpstr>Trebuchet MS</vt:lpstr>
      <vt:lpstr>Wingdings 3</vt:lpstr>
      <vt:lpstr>Facet</vt:lpstr>
      <vt:lpstr>حفظ محیط ایمن در بخش های روانپزشکی Safe Milieu in Psychiatric Wards</vt:lpstr>
      <vt:lpstr>مقدمه </vt:lpstr>
      <vt:lpstr>مقدمه</vt:lpstr>
      <vt:lpstr>مقدمه</vt:lpstr>
      <vt:lpstr>مقدمه</vt:lpstr>
      <vt:lpstr>حوادث مربوط به ایمنی در بخش های روانپزشکی</vt:lpstr>
      <vt:lpstr>عوامل مرتبط با وقوع حوادث در بخش روانپزشکی</vt:lpstr>
      <vt:lpstr>عوامل مرتبط با وقوع حوادث در بخش روانپزشکی</vt:lpstr>
      <vt:lpstr>عوامل مرتبط با وقوع حوادث در بخش روانپزشکی</vt:lpstr>
      <vt:lpstr>عوامل مرتبط با وقوع حوادث در بخش روانپزشکی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حفظ محیط ایمن در بخش های روانپزشکی safe milieu in psychiatric word</dc:title>
  <dc:creator>Windows User</dc:creator>
  <cp:lastModifiedBy>Windows User</cp:lastModifiedBy>
  <cp:revision>18</cp:revision>
  <dcterms:created xsi:type="dcterms:W3CDTF">2021-06-07T03:32:49Z</dcterms:created>
  <dcterms:modified xsi:type="dcterms:W3CDTF">2021-06-08T03:14:01Z</dcterms:modified>
</cp:coreProperties>
</file>